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Mona Sans Semi Bold"/>
      <p:regular r:id="rId20"/>
    </p:embeddedFont>
    <p:embeddedFont>
      <p:font typeface="Funnel Sans"/>
      <p:regular r:id="rId21"/>
    </p:embeddedFont>
    <p:embeddedFont>
      <p:font typeface="Funn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AEC Trifecta: Uniting AI, Digital Twins, and BIM for Smarter Building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Transforming the architecture, engineering, and construction industry through the convergence of three revolutionary technologies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Source: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InnovateEnergy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Published: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November 26, 2024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96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354" y="3221117"/>
            <a:ext cx="5267206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Takeaways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354" y="4511516"/>
            <a:ext cx="4244816" cy="2556391"/>
          </a:xfrm>
          <a:prstGeom prst="roundRect">
            <a:avLst>
              <a:gd name="adj" fmla="val 429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37354" y="4488656"/>
            <a:ext cx="4244816" cy="91440"/>
          </a:xfrm>
          <a:prstGeom prst="roundRect">
            <a:avLst>
              <a:gd name="adj" fmla="val 96775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2543770" y="4195524"/>
            <a:ext cx="631984" cy="631984"/>
          </a:xfrm>
          <a:prstGeom prst="roundRect">
            <a:avLst>
              <a:gd name="adj" fmla="val 144687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2733318" y="4353520"/>
            <a:ext cx="25277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70836" y="5038130"/>
            <a:ext cx="3777853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Technology Convergence is Here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70836" y="5822871"/>
            <a:ext cx="3777853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integration of AI, digital twins, and BIM represents a paradigm shift toward smarter building practices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192792" y="4511516"/>
            <a:ext cx="4244816" cy="2556391"/>
          </a:xfrm>
          <a:prstGeom prst="roundRect">
            <a:avLst>
              <a:gd name="adj" fmla="val 429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192792" y="4488656"/>
            <a:ext cx="4244816" cy="91440"/>
          </a:xfrm>
          <a:prstGeom prst="roundRect">
            <a:avLst>
              <a:gd name="adj" fmla="val 96775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6999208" y="4195524"/>
            <a:ext cx="631984" cy="631984"/>
          </a:xfrm>
          <a:prstGeom prst="roundRect">
            <a:avLst>
              <a:gd name="adj" fmla="val 144687"/>
            </a:avLst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7188756" y="4353520"/>
            <a:ext cx="25277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5426273" y="5038130"/>
            <a:ext cx="3777853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Phased Implementation Works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5426273" y="5822871"/>
            <a:ext cx="3777853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Success requires starting small, building confidence, and fostering collaboration across all stakeholders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9648230" y="4511516"/>
            <a:ext cx="4244816" cy="2556391"/>
          </a:xfrm>
          <a:prstGeom prst="roundRect">
            <a:avLst>
              <a:gd name="adj" fmla="val 4292"/>
            </a:avLst>
          </a:prstGeom>
          <a:solidFill>
            <a:srgbClr val="181616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9648230" y="4488656"/>
            <a:ext cx="4244816" cy="91440"/>
          </a:xfrm>
          <a:prstGeom prst="roundRect">
            <a:avLst>
              <a:gd name="adj" fmla="val 96775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11454646" y="4195524"/>
            <a:ext cx="631984" cy="631984"/>
          </a:xfrm>
          <a:prstGeom prst="roundRect">
            <a:avLst>
              <a:gd name="adj" fmla="val 144687"/>
            </a:avLst>
          </a:prstGeom>
          <a:solidFill>
            <a:srgbClr val="FF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11644193" y="4353520"/>
            <a:ext cx="25277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9881711" y="5038130"/>
            <a:ext cx="3777853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Industry Transformation Ahead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9881711" y="5822871"/>
            <a:ext cx="3777853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AEC industry is moving into an era of enhanced efficiency, sustainability, and innovation through technology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737354" y="7304842"/>
            <a:ext cx="1315569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Ready to embrace the AEC trifecta?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The future of construction is intelligent, connected, and transformative.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5904"/>
            <a:ext cx="6146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Technology Trinity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8311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9127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3061573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82000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Building Information Modeling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664750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foundation: evolved from static 2D drawings to dynamic 3D models enabling enhanced collaboration, visualization, and coordination across project lifecycles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678311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9127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62" y="3061573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 Twins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310420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Dynamic, data-driven replicas of physical assets providing real-time monitoring, predictive maintenance, and comprehensive lifecycle management capabilities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678311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9127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34" y="306157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Artificial Intelligence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310420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next frontier revolutionizing every construction stage through design optimization, predictive analytics, and automated decision-making processes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42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BIM: The Foundation Technology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Evolution Journey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899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Transformed industry for over two decades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950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Advanced from static 2D to dynamic 3D models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8001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Enhanced collaboration and visualization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608784"/>
            <a:ext cx="3003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Unlocked Capabilities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41899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Robotic on-site layout systems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6321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Advanced prefabrication processes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4372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Integration with 3D printing technology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40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Digital Twins: Real-Time Intelligence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01754"/>
            <a:ext cx="226814" cy="28348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93790" y="2956798"/>
            <a:ext cx="3664744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2"/>
          <p:cNvSpPr/>
          <p:nvPr/>
        </p:nvSpPr>
        <p:spPr>
          <a:xfrm>
            <a:off x="793790" y="3131106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621524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Continuous data collection from physical assets enables immediate performance insights and operational awareness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2601754"/>
            <a:ext cx="226814" cy="283488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4685348" y="2956798"/>
            <a:ext cx="3664863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4685348" y="3131106"/>
            <a:ext cx="32318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Predictive Maintenance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685348" y="3621524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Advanced analytics identify potential issues before they occur, reducing downtime and maintenance costs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469969"/>
            <a:ext cx="226814" cy="283488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93790" y="5825014"/>
            <a:ext cx="7556421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8"/>
          <p:cNvSpPr/>
          <p:nvPr/>
        </p:nvSpPr>
        <p:spPr>
          <a:xfrm>
            <a:off x="793790" y="5999321"/>
            <a:ext cx="3098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Lifecycle Management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489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Comprehensive asset management from design through operations, maximizing building performance and longevity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2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AI: The Next Frontier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71531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998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Design Optimization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488763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Generative design software and automated processes enable architects to explore innovative solutions while focusing on creativity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04285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521517"/>
            <a:ext cx="61955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AI-driven insights optimize construction schedules, resource allocation, and risk management throughout project execution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37039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63853"/>
            <a:ext cx="28521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Intelligent Workflows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54272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Embedded AI tools automate repetitive tasks and enhance decision-making across all construction lifecycle stages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914043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Convergence Benefits Across Project Phases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71669" y="2542342"/>
            <a:ext cx="22860" cy="4773097"/>
          </a:xfrm>
          <a:prstGeom prst="roundRect">
            <a:avLst>
              <a:gd name="adj" fmla="val 386007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1185148" y="2767251"/>
            <a:ext cx="630198" cy="22860"/>
          </a:xfrm>
          <a:prstGeom prst="roundRect">
            <a:avLst>
              <a:gd name="adj" fmla="val 386007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735330" y="2542342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14149" y="2581751"/>
            <a:ext cx="315039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022158" y="261449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Design Phase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22158" y="3068717"/>
            <a:ext cx="6386513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 and BIM automate repetitive tasks while digital twins provide real-time design feedback, enabling focus on innovation and creativity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185148" y="4722495"/>
            <a:ext cx="630198" cy="22860"/>
          </a:xfrm>
          <a:prstGeom prst="roundRect">
            <a:avLst>
              <a:gd name="adj" fmla="val 386007"/>
            </a:avLst>
          </a:prstGeom>
          <a:solidFill>
            <a:srgbClr val="595959"/>
          </a:solidFill>
          <a:ln/>
        </p:spPr>
      </p:sp>
      <p:sp>
        <p:nvSpPr>
          <p:cNvPr id="11" name="Shape 8"/>
          <p:cNvSpPr/>
          <p:nvPr/>
        </p:nvSpPr>
        <p:spPr>
          <a:xfrm>
            <a:off x="735330" y="4497586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14149" y="4536996"/>
            <a:ext cx="315039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022158" y="4569738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Construction Phase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22158" y="5023961"/>
            <a:ext cx="6386513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AI-powered analytics optimize schedules and resource allocation while digital twins deliver live progress monitoring and coordination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185148" y="6341507"/>
            <a:ext cx="630198" cy="22860"/>
          </a:xfrm>
          <a:prstGeom prst="roundRect">
            <a:avLst>
              <a:gd name="adj" fmla="val 386007"/>
            </a:avLst>
          </a:prstGeom>
          <a:solidFill>
            <a:srgbClr val="595959"/>
          </a:solidFill>
          <a:ln/>
        </p:spPr>
      </p:sp>
      <p:sp>
        <p:nvSpPr>
          <p:cNvPr id="16" name="Shape 13"/>
          <p:cNvSpPr/>
          <p:nvPr/>
        </p:nvSpPr>
        <p:spPr>
          <a:xfrm>
            <a:off x="735330" y="6116598"/>
            <a:ext cx="472678" cy="472678"/>
          </a:xfrm>
          <a:prstGeom prst="roundRect">
            <a:avLst>
              <a:gd name="adj" fmla="val 1866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14149" y="6156008"/>
            <a:ext cx="315039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022158" y="6188750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Operations Phase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22158" y="6642973"/>
            <a:ext cx="6386513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Digital twins combined with AI enable predictive maintenance, reducing downtime and extending asset lifespans significantly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5825"/>
            <a:ext cx="8760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Industry Transformation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1580"/>
            <a:ext cx="130428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5897523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Impact Areas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837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Process optimization streamlining workflows from design through operations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3018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78860" y="43443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530906" y="4379714"/>
            <a:ext cx="33287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Enhanced Collaboration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30906" y="487013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Breaking down information silos between project stakeholders for seamless communication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56884" y="43018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541955" y="43443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194000" y="4379714"/>
            <a:ext cx="3076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Predictive Capabilities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194000" y="487013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Proactive maintenance and issue identification before problems impact operations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60495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78860" y="60920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530906" y="6127433"/>
            <a:ext cx="3212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Automation Integration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530906" y="661785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Reduced manual tasks and increased precision throughout construction processes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6884" y="60495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541955" y="60920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8194000" y="6127433"/>
            <a:ext cx="3078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8194000" y="661785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Leveraging high-quality datasets for informed choices and strategic planning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17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Challenges and Implementation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06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Challenges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87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Substantial investment in infrastructure and training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924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Cultural change management requirements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security and standardization concerns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026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Interoperability between systems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206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Success Strategy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7873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Start small with pilot projects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2295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Allow teams to experiment and build confidence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03467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Foster collaboration between stakeholders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8397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Phased approach to technology adoption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781764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Future Vision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101447" y="2048351"/>
            <a:ext cx="727150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"A construction industry where AI, digital twins, and BIM work in harmony to create more efficient, sustainable, and innovative building processes"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1049" y="1800582"/>
            <a:ext cx="30480" cy="12003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771049" y="3248739"/>
            <a:ext cx="3690818" cy="2341840"/>
          </a:xfrm>
          <a:prstGeom prst="roundRect">
            <a:avLst>
              <a:gd name="adj" fmla="val 2257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8934" y="3476625"/>
            <a:ext cx="3235047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Seamless Information Flow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8934" y="4297204"/>
            <a:ext cx="3235047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Breaking down traditional silos for enhanced collaboration throughout project lifecycles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2133" y="3248739"/>
            <a:ext cx="3690818" cy="2341840"/>
          </a:xfrm>
          <a:prstGeom prst="roundRect">
            <a:avLst>
              <a:gd name="adj" fmla="val 2257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10018" y="3476625"/>
            <a:ext cx="276379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Smarter Building Era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4910018" y="3952994"/>
            <a:ext cx="3235047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Moving beyond traditional processes into intelligent, data-driven construction methodologies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1049" y="5810845"/>
            <a:ext cx="7601902" cy="1636990"/>
          </a:xfrm>
          <a:prstGeom prst="roundRect">
            <a:avLst>
              <a:gd name="adj" fmla="val 32298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98934" y="6038731"/>
            <a:ext cx="3072646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Sustainable Innovation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998934" y="6515100"/>
            <a:ext cx="714613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Creating a more efficient and environmentally conscious built environment for the future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2025-09-26T18:22:50Z</dcterms:created>
  <dcterms:modified xsi:type="dcterms:W3CDTF">2025-09-26T18:22:50Z</dcterms:modified>
</cp:coreProperties>
</file>